
<file path=[Content_Types].xml><?xml version="1.0" encoding="utf-8"?>
<Types xmlns="http://schemas.openxmlformats.org/package/2006/content-types">
  <Default Extension="jfif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3"/>
  </p:notesMasterIdLst>
  <p:sldIdLst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58" r:id="rId12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44D0A"/>
    <a:srgbClr val="FF3300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2020-05-27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vonslessciences.editions-hatier.fr/ressources/Physique-Chimie/tle/micromega_pcts_titrage_pH/titrage_pH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1" y="1695451"/>
            <a:ext cx="8345079" cy="1088404"/>
          </a:xfrm>
        </p:spPr>
        <p:txBody>
          <a:bodyPr>
            <a:noAutofit/>
          </a:bodyPr>
          <a:lstStyle/>
          <a:p>
            <a:r>
              <a:rPr lang="fr-FR" sz="6600" dirty="0"/>
              <a:t>Solubilité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C654D-D0E1-4F64-B9D3-25446D986FCD}"/>
              </a:ext>
            </a:extLst>
          </p:cNvPr>
          <p:cNvSpPr txBox="1"/>
          <p:nvPr/>
        </p:nvSpPr>
        <p:spPr>
          <a:xfrm>
            <a:off x="5418767" y="2783855"/>
            <a:ext cx="292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 2020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71AB6B-ED0F-4F54-8F41-41713D17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9A7A9F-9019-4F52-965E-12DC2336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Coquillages et coraux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2ED731F-0754-4105-9957-AE0E2E45F89A}"/>
              </a:ext>
            </a:extLst>
          </p:cNvPr>
          <p:cNvGrpSpPr/>
          <p:nvPr/>
        </p:nvGrpSpPr>
        <p:grpSpPr>
          <a:xfrm>
            <a:off x="366795" y="1745154"/>
            <a:ext cx="2871409" cy="1656806"/>
            <a:chOff x="62400" y="1991833"/>
            <a:chExt cx="5772727" cy="339296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D641C09-0BD9-4B81-8BAF-78A4897F9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" y="2082799"/>
              <a:ext cx="5772727" cy="3302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C2E733-393E-48D1-AC9C-FEAAE33BDB0F}"/>
                </a:ext>
              </a:extLst>
            </p:cNvPr>
            <p:cNvSpPr/>
            <p:nvPr/>
          </p:nvSpPr>
          <p:spPr>
            <a:xfrm>
              <a:off x="62400" y="1991833"/>
              <a:ext cx="589730" cy="6592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2783DC3-8FE3-48E6-BEC5-D2287382B454}"/>
              </a:ext>
            </a:extLst>
          </p:cNvPr>
          <p:cNvGrpSpPr/>
          <p:nvPr/>
        </p:nvGrpSpPr>
        <p:grpSpPr>
          <a:xfrm>
            <a:off x="510139" y="3556490"/>
            <a:ext cx="2728065" cy="1150723"/>
            <a:chOff x="6516363" y="2378882"/>
            <a:chExt cx="5328395" cy="1757496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5865B96-2020-4D31-ADE6-D0E00F4B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824" y="2551502"/>
              <a:ext cx="5247934" cy="158487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DC5F38-AB42-404C-A2C1-1F7810119930}"/>
                </a:ext>
              </a:extLst>
            </p:cNvPr>
            <p:cNvSpPr/>
            <p:nvPr/>
          </p:nvSpPr>
          <p:spPr>
            <a:xfrm>
              <a:off x="6516363" y="2378882"/>
              <a:ext cx="589730" cy="6592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99EB92BA-F995-427B-87C7-A0E349339D5A}"/>
              </a:ext>
            </a:extLst>
          </p:cNvPr>
          <p:cNvSpPr txBox="1"/>
          <p:nvPr/>
        </p:nvSpPr>
        <p:spPr>
          <a:xfrm>
            <a:off x="1069186" y="5250540"/>
            <a:ext cx="807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54DC4D-A5E9-4FF8-ADF3-1EC7C7873286}"/>
              </a:ext>
            </a:extLst>
          </p:cNvPr>
          <p:cNvSpPr txBox="1"/>
          <p:nvPr/>
        </p:nvSpPr>
        <p:spPr>
          <a:xfrm>
            <a:off x="525913" y="1410998"/>
            <a:ext cx="127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</a:rPr>
              <a:t>Dessous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199E86-FDA8-4F4B-BC4D-B60730D3E505}"/>
              </a:ext>
            </a:extLst>
          </p:cNvPr>
          <p:cNvSpPr txBox="1"/>
          <p:nvPr/>
        </p:nvSpPr>
        <p:spPr>
          <a:xfrm>
            <a:off x="1970511" y="1483352"/>
            <a:ext cx="127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</a:rPr>
              <a:t>Dessus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B78759-C3C7-4355-B7C0-B8C3D05CFB93}"/>
              </a:ext>
            </a:extLst>
          </p:cNvPr>
          <p:cNvSpPr txBox="1"/>
          <p:nvPr/>
        </p:nvSpPr>
        <p:spPr>
          <a:xfrm>
            <a:off x="1139539" y="3272425"/>
            <a:ext cx="146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2"/>
                </a:solidFill>
              </a:rPr>
              <a:t>De coté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3A54CD-8AAD-4F87-B9A0-FD0C16988878}"/>
              </a:ext>
            </a:extLst>
          </p:cNvPr>
          <p:cNvSpPr txBox="1"/>
          <p:nvPr/>
        </p:nvSpPr>
        <p:spPr>
          <a:xfrm>
            <a:off x="4774993" y="4045965"/>
            <a:ext cx="3433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rgbClr val="00B050"/>
                </a:solidFill>
              </a:rPr>
              <a:t>Exosquelette en aragonite</a:t>
            </a:r>
          </a:p>
        </p:txBody>
      </p:sp>
      <p:pic>
        <p:nvPicPr>
          <p:cNvPr id="17" name="Espace réservé du contenu 12">
            <a:extLst>
              <a:ext uri="{FF2B5EF4-FFF2-40B4-BE49-F238E27FC236}">
                <a16:creationId xmlns:a16="http://schemas.microsoft.com/office/drawing/2014/main" id="{972E3868-CE49-4A0C-9511-501C4384F9B3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"/>
          <a:stretch/>
        </p:blipFill>
        <p:spPr>
          <a:xfrm>
            <a:off x="4291252" y="1672963"/>
            <a:ext cx="4421751" cy="22913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DAC2A0C-FEFB-4243-84D9-9F16C54246A6}"/>
              </a:ext>
            </a:extLst>
          </p:cNvPr>
          <p:cNvSpPr txBox="1"/>
          <p:nvPr/>
        </p:nvSpPr>
        <p:spPr>
          <a:xfrm>
            <a:off x="2780852" y="5734298"/>
            <a:ext cx="2072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i="1" dirty="0" err="1">
                <a:solidFill>
                  <a:schemeClr val="accent2"/>
                </a:solidFill>
              </a:rPr>
              <a:t>Acropora</a:t>
            </a:r>
            <a:r>
              <a:rPr lang="fr-FR" sz="2000" i="1" dirty="0">
                <a:solidFill>
                  <a:schemeClr val="accent2"/>
                </a:solidFill>
              </a:rPr>
              <a:t> </a:t>
            </a:r>
            <a:r>
              <a:rPr lang="fr-FR" sz="2000" i="1" dirty="0" err="1">
                <a:solidFill>
                  <a:schemeClr val="accent2"/>
                </a:solidFill>
              </a:rPr>
              <a:t>palmata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89F6EC-D810-4736-B303-DC1954D71582}"/>
              </a:ext>
            </a:extLst>
          </p:cNvPr>
          <p:cNvSpPr/>
          <p:nvPr/>
        </p:nvSpPr>
        <p:spPr>
          <a:xfrm>
            <a:off x="735431" y="906038"/>
            <a:ext cx="2229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u="sng" dirty="0"/>
              <a:t>Les Ostreida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C0C598D-116A-4E42-A92C-83606FBD3E59}"/>
              </a:ext>
            </a:extLst>
          </p:cNvPr>
          <p:cNvCxnSpPr/>
          <p:nvPr/>
        </p:nvCxnSpPr>
        <p:spPr>
          <a:xfrm>
            <a:off x="3701142" y="906038"/>
            <a:ext cx="0" cy="37867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80DBEDF6-CFAA-48A2-A01B-51573BF5BEE8}"/>
              </a:ext>
            </a:extLst>
          </p:cNvPr>
          <p:cNvSpPr txBox="1"/>
          <p:nvPr/>
        </p:nvSpPr>
        <p:spPr>
          <a:xfrm>
            <a:off x="4785408" y="906037"/>
            <a:ext cx="3129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u="sng" dirty="0" err="1"/>
              <a:t>Acropora</a:t>
            </a:r>
            <a:r>
              <a:rPr lang="fr-FR" sz="2000" i="1" dirty="0">
                <a:solidFill>
                  <a:schemeClr val="accent2"/>
                </a:solidFill>
              </a:rPr>
              <a:t> </a:t>
            </a:r>
            <a:r>
              <a:rPr lang="fr-FR" sz="3200" u="sng" dirty="0" err="1"/>
              <a:t>palmata</a:t>
            </a:r>
            <a:endParaRPr lang="fr-FR" sz="3200" u="sng" dirty="0"/>
          </a:p>
        </p:txBody>
      </p:sp>
    </p:spTree>
    <p:extLst>
      <p:ext uri="{BB962C8B-B14F-4D97-AF65-F5344CB8AC3E}">
        <p14:creationId xmlns:p14="http://schemas.microsoft.com/office/powerpoint/2010/main" val="182757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6423CFF-FC44-43D7-AE87-F88BA44C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67A98AF-6C78-4B53-A00E-6A3A4F5F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Solubilité de l’aragonite à 25°C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7812833A-2FAF-4BB7-9090-4BB78BADF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1883"/>
              </p:ext>
            </p:extLst>
          </p:nvPr>
        </p:nvGraphicFramePr>
        <p:xfrm>
          <a:off x="2313363" y="1173824"/>
          <a:ext cx="6096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414266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471990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194514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96665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CaCO</a:t>
                      </a:r>
                      <a:r>
                        <a:rPr lang="fr-FR" sz="1350" b="1" kern="1200" baseline="-25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fr-FR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(s)            </a:t>
                      </a:r>
                      <a:r>
                        <a:rPr lang="fr-FR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           </a:t>
                      </a:r>
                      <a:r>
                        <a:rPr lang="fr-FR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</a:t>
                      </a:r>
                      <a:r>
                        <a:rPr lang="fr-FR" sz="135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2+</a:t>
                      </a:r>
                      <a:r>
                        <a:rPr lang="fr-FR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(aq)             +               CO</a:t>
                      </a:r>
                      <a:r>
                        <a:rPr lang="fr-FR" sz="1350" b="1" kern="1200" baseline="-25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fr-FR" sz="135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</a:t>
                      </a:r>
                      <a:r>
                        <a:rPr lang="fr-FR" sz="135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(aq)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32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n</a:t>
                      </a:r>
                      <a:r>
                        <a:rPr lang="fr-FR" sz="1600" baseline="-25000" dirty="0"/>
                        <a:t>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75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n</a:t>
                      </a:r>
                      <a:r>
                        <a:rPr lang="fr-FR" sz="1600" baseline="-25000" dirty="0"/>
                        <a:t>0</a:t>
                      </a:r>
                      <a:r>
                        <a:rPr lang="fr-FR" sz="1600" baseline="0" dirty="0"/>
                        <a:t> - </a:t>
                      </a:r>
                      <a:r>
                        <a:rPr lang="fr-FR" sz="1600" baseline="0" dirty="0" err="1"/>
                        <a:t>sV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sV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sV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42903"/>
                  </a:ext>
                </a:extLst>
              </a:tr>
            </a:tbl>
          </a:graphicData>
        </a:graphic>
      </p:graphicFrame>
      <p:grpSp>
        <p:nvGrpSpPr>
          <p:cNvPr id="16" name="Groupe 15">
            <a:extLst>
              <a:ext uri="{FF2B5EF4-FFF2-40B4-BE49-F238E27FC236}">
                <a16:creationId xmlns:a16="http://schemas.microsoft.com/office/drawing/2014/main" id="{2214B433-2A4D-4155-8A43-C4DD6567DCEE}"/>
              </a:ext>
            </a:extLst>
          </p:cNvPr>
          <p:cNvGrpSpPr/>
          <p:nvPr/>
        </p:nvGrpSpPr>
        <p:grpSpPr>
          <a:xfrm>
            <a:off x="418157" y="1095275"/>
            <a:ext cx="984019" cy="1269619"/>
            <a:chOff x="7383953" y="1173825"/>
            <a:chExt cx="1066800" cy="1555818"/>
          </a:xfrm>
        </p:grpSpPr>
        <p:sp>
          <p:nvSpPr>
            <p:cNvPr id="11" name="Arrondir un rectangle avec un coin du même côté 29">
              <a:extLst>
                <a:ext uri="{FF2B5EF4-FFF2-40B4-BE49-F238E27FC236}">
                  <a16:creationId xmlns:a16="http://schemas.microsoft.com/office/drawing/2014/main" id="{95957743-6AB6-4E17-B3B4-1897DC038187}"/>
                </a:ext>
              </a:extLst>
            </p:cNvPr>
            <p:cNvSpPr/>
            <p:nvPr/>
          </p:nvSpPr>
          <p:spPr>
            <a:xfrm rot="10800000">
              <a:off x="7383953" y="1173825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12" name="Arrondir un rectangle avec un coin du même côté 30">
              <a:extLst>
                <a:ext uri="{FF2B5EF4-FFF2-40B4-BE49-F238E27FC236}">
                  <a16:creationId xmlns:a16="http://schemas.microsoft.com/office/drawing/2014/main" id="{04D146C0-8850-42B4-9BB0-AD7F1F394059}"/>
                </a:ext>
              </a:extLst>
            </p:cNvPr>
            <p:cNvSpPr/>
            <p:nvPr/>
          </p:nvSpPr>
          <p:spPr>
            <a:xfrm rot="10800000">
              <a:off x="7383953" y="2062864"/>
              <a:ext cx="1066800" cy="666779"/>
            </a:xfrm>
            <a:prstGeom prst="round2Same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E5E915E2-2D12-40A5-90A6-5F4EBB258E43}"/>
                </a:ext>
              </a:extLst>
            </p:cNvPr>
            <p:cNvCxnSpPr/>
            <p:nvPr/>
          </p:nvCxnSpPr>
          <p:spPr>
            <a:xfrm>
              <a:off x="7383953" y="1173825"/>
              <a:ext cx="1066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5169C7D6-9B28-46EA-AA62-CF82158A439F}"/>
              </a:ext>
            </a:extLst>
          </p:cNvPr>
          <p:cNvSpPr txBox="1"/>
          <p:nvPr/>
        </p:nvSpPr>
        <p:spPr>
          <a:xfrm>
            <a:off x="-87471" y="2401047"/>
            <a:ext cx="210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Volume V = 20mL de solution saturée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3ABF413-BD97-4556-AE58-E98F30B919CF}"/>
                  </a:ext>
                </a:extLst>
              </p:cNvPr>
              <p:cNvSpPr txBox="1"/>
              <p:nvPr/>
            </p:nvSpPr>
            <p:spPr>
              <a:xfrm>
                <a:off x="1286539" y="3349102"/>
                <a:ext cx="3285461" cy="643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Ks(25°C)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1" i="1"/>
                        </m:ctrlPr>
                      </m:fPr>
                      <m:num>
                        <m:sSub>
                          <m:sSubPr>
                            <m:ctrlPr>
                              <a:rPr lang="fr-FR" b="1" i="1"/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fr-FR" b="1" i="1"/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b="1" i="1"/>
                                    </m:ctrlPr>
                                  </m:sSupPr>
                                  <m:e>
                                    <m:r>
                                      <a:rPr lang="fr-FR" b="1" i="1"/>
                                      <m:t>𝑪𝒂</m:t>
                                    </m:r>
                                  </m:e>
                                  <m:sup>
                                    <m:r>
                                      <a:rPr lang="fr-FR" b="1" i="1"/>
                                      <m:t>𝟐</m:t>
                                    </m:r>
                                    <m:r>
                                      <a:rPr lang="fr-FR" b="1" i="1"/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fr-FR" b="1" i="1"/>
                              <m:t>𝒆𝒒</m:t>
                            </m:r>
                          </m:sub>
                        </m:sSub>
                        <m:sSub>
                          <m:sSubPr>
                            <m:ctrlPr>
                              <a:rPr lang="fr-FR" b="1" i="1"/>
                            </m:ctrlPr>
                          </m:sSubPr>
                          <m:e>
                            <m:r>
                              <a:rPr lang="fr-FR" b="1" i="1"/>
                              <m:t>[</m:t>
                            </m:r>
                            <m:r>
                              <a:rPr lang="fr-FR" b="1" i="1"/>
                              <m:t>𝑪</m:t>
                            </m:r>
                            <m:sSubSup>
                              <m:sSubSupPr>
                                <m:ctrlPr>
                                  <a:rPr lang="fr-FR" b="1" i="1"/>
                                </m:ctrlPr>
                              </m:sSubSupPr>
                              <m:e>
                                <m:r>
                                  <a:rPr lang="fr-FR" b="1" i="1"/>
                                  <m:t>𝑶</m:t>
                                </m:r>
                              </m:e>
                              <m:sub>
                                <m:r>
                                  <a:rPr lang="fr-FR" b="1" i="1"/>
                                  <m:t>𝟑</m:t>
                                </m:r>
                              </m:sub>
                              <m:sup>
                                <m:r>
                                  <a:rPr lang="fr-FR" b="1" i="1"/>
                                  <m:t>𝟐</m:t>
                                </m:r>
                                <m:r>
                                  <a:rPr lang="fr-FR" b="1" i="1"/>
                                  <m:t>−</m:t>
                                </m:r>
                              </m:sup>
                            </m:sSubSup>
                            <m:r>
                              <a:rPr lang="fr-FR" b="1" i="1"/>
                              <m:t>]</m:t>
                            </m:r>
                          </m:e>
                          <m:sub>
                            <m:r>
                              <a:rPr lang="fr-FR" b="1" i="1"/>
                              <m:t>𝒆𝒒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fr-FR" b="1" i="1"/>
                            </m:ctrlPr>
                          </m:sSupPr>
                          <m:e>
                            <m:r>
                              <a:rPr lang="fr-FR" b="1" i="1"/>
                              <m:t>(</m:t>
                            </m:r>
                            <m:r>
                              <a:rPr lang="fr-FR" b="1" i="1"/>
                              <m:t>𝑪</m:t>
                            </m:r>
                            <m:r>
                              <a:rPr lang="fr-FR" b="1" i="1"/>
                              <m:t>°)</m:t>
                            </m:r>
                          </m:e>
                          <m:sup>
                            <m:r>
                              <a:rPr lang="fr-FR" b="1" i="1"/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fr-F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°)</m:t>
                            </m:r>
                          </m:e>
                          <m:sup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3ABF413-BD97-4556-AE58-E98F30B9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539" y="3349102"/>
                <a:ext cx="3285461" cy="643125"/>
              </a:xfrm>
              <a:prstGeom prst="rect">
                <a:avLst/>
              </a:prstGeom>
              <a:blipFill>
                <a:blip r:embed="rId2"/>
                <a:stretch>
                  <a:fillRect l="-1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7CA3311-5EAC-4435-8107-7D97F1FA0294}"/>
              </a:ext>
            </a:extLst>
          </p:cNvPr>
          <p:cNvCxnSpPr>
            <a:stCxn id="20" idx="3"/>
          </p:cNvCxnSpPr>
          <p:nvPr/>
        </p:nvCxnSpPr>
        <p:spPr>
          <a:xfrm flipV="1">
            <a:off x="4572000" y="3670664"/>
            <a:ext cx="11557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588B72A-A295-4982-BB7C-2BDCB21E4EEE}"/>
              </a:ext>
            </a:extLst>
          </p:cNvPr>
          <p:cNvSpPr/>
          <p:nvPr/>
        </p:nvSpPr>
        <p:spPr>
          <a:xfrm>
            <a:off x="1598562" y="1140600"/>
            <a:ext cx="2111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fr-FR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Ks( 25°C) =</a:t>
            </a:r>
            <a:r>
              <a:rPr lang="fr-FR" b="1" dirty="0"/>
              <a:t> 4,8.10</a:t>
            </a:r>
            <a:r>
              <a:rPr lang="fr-FR" b="1" baseline="30000" dirty="0"/>
              <a:t>-9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8F5D70A0-CB31-42ED-8394-7BDD3557ABCD}"/>
                  </a:ext>
                </a:extLst>
              </p:cNvPr>
              <p:cNvSpPr txBox="1"/>
              <p:nvPr/>
            </p:nvSpPr>
            <p:spPr>
              <a:xfrm>
                <a:off x="5890563" y="3456791"/>
                <a:ext cx="3069561" cy="70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°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ra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6,9.10</m:t>
                    </m:r>
                  </m:oMath>
                </a14:m>
                <a:r>
                  <a:rPr lang="fr-FR" baseline="30000" dirty="0"/>
                  <a:t>-5 </a:t>
                </a:r>
                <a:r>
                  <a:rPr lang="fr-FR" dirty="0"/>
                  <a:t>mol/L </a:t>
                </a:r>
              </a:p>
              <a:p>
                <a:r>
                  <a:rPr lang="fr-FR" dirty="0"/>
                  <a:t>s = 6,9mg/L</a:t>
                </a:r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8F5D70A0-CB31-42ED-8394-7BDD3557A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63" y="3456791"/>
                <a:ext cx="3069561" cy="704745"/>
              </a:xfrm>
              <a:prstGeom prst="rect">
                <a:avLst/>
              </a:prstGeom>
              <a:blipFill>
                <a:blip r:embed="rId3"/>
                <a:stretch>
                  <a:fillRect l="-1587" b="-129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52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08D9EA-FED6-4E19-9A38-0F6027BD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2FFC14D-ACE4-4624-9287-F16DA7BC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131679"/>
            <a:ext cx="9055100" cy="694497"/>
          </a:xfrm>
        </p:spPr>
        <p:txBody>
          <a:bodyPr/>
          <a:lstStyle/>
          <a:p>
            <a:r>
              <a:rPr lang="fr-FR" sz="4400" dirty="0"/>
              <a:t>Solubilité de l’acide benzoïque à 25°C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D43A332-45A4-4D59-ABEE-0FB6FB895720}"/>
              </a:ext>
            </a:extLst>
          </p:cNvPr>
          <p:cNvGrpSpPr/>
          <p:nvPr/>
        </p:nvGrpSpPr>
        <p:grpSpPr>
          <a:xfrm>
            <a:off x="3462640" y="826176"/>
            <a:ext cx="3666738" cy="3871399"/>
            <a:chOff x="3972282" y="826176"/>
            <a:chExt cx="3595812" cy="3907499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501BDC6-62A2-4FEC-A5FA-0FEAFB5BD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2282" y="826176"/>
              <a:ext cx="3595812" cy="3907499"/>
            </a:xfrm>
            <a:prstGeom prst="rect">
              <a:avLst/>
            </a:prstGeom>
          </p:spPr>
        </p:pic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B9FC292B-D5E8-4D20-B222-366C6B8C85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1708382"/>
              <a:ext cx="10999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E2AAA70B-B147-46F9-A02F-149DF20E1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7739" y="3242603"/>
              <a:ext cx="694191" cy="922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01DE3CE-7C4F-4FEA-A8FF-3D7A3FA0596A}"/>
                </a:ext>
              </a:extLst>
            </p:cNvPr>
            <p:cNvSpPr txBox="1"/>
            <p:nvPr/>
          </p:nvSpPr>
          <p:spPr>
            <a:xfrm>
              <a:off x="5154574" y="1483295"/>
              <a:ext cx="1889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+mj-lt"/>
                </a:rPr>
                <a:t>Soude à C</a:t>
              </a:r>
              <a:r>
                <a:rPr lang="fr-FR" sz="2000" baseline="-25000" dirty="0">
                  <a:latin typeface="+mj-lt"/>
                </a:rPr>
                <a:t>1</a:t>
              </a:r>
              <a:r>
                <a:rPr lang="fr-FR" sz="2000" dirty="0">
                  <a:latin typeface="+mj-lt"/>
                </a:rPr>
                <a:t>=0,10mol/L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B17186-F011-4057-9B16-270559056D39}"/>
                </a:ext>
              </a:extLst>
            </p:cNvPr>
            <p:cNvSpPr txBox="1"/>
            <p:nvPr/>
          </p:nvSpPr>
          <p:spPr>
            <a:xfrm>
              <a:off x="5317828" y="2530094"/>
              <a:ext cx="21028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 = 20mL de solution saturée en acide benzoïque </a:t>
              </a:r>
            </a:p>
            <a:p>
              <a:pPr algn="ctr"/>
              <a:r>
                <a:rPr lang="fr-FR" dirty="0"/>
                <a:t>+ BBT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8C5FCF-4FB9-4F7D-8441-F72E23361B5D}"/>
              </a:ext>
            </a:extLst>
          </p:cNvPr>
          <p:cNvSpPr/>
          <p:nvPr/>
        </p:nvSpPr>
        <p:spPr>
          <a:xfrm>
            <a:off x="5243286" y="822198"/>
            <a:ext cx="388614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 defTabSz="685800">
              <a:defRPr/>
            </a:pPr>
            <a:r>
              <a:rPr lang="fr-FR" sz="1400" b="1" dirty="0" err="1"/>
              <a:t>PhCOOH</a:t>
            </a:r>
            <a:r>
              <a:rPr lang="fr-FR" sz="1400" b="1" dirty="0"/>
              <a:t>(aq) +  HO</a:t>
            </a:r>
            <a:r>
              <a:rPr lang="fr-FR" sz="1400" b="1" baseline="30000" dirty="0"/>
              <a:t>-</a:t>
            </a:r>
            <a:r>
              <a:rPr lang="fr-FR" sz="1400" b="1" dirty="0"/>
              <a:t>(aq)</a:t>
            </a:r>
            <a:r>
              <a:rPr lang="fr-FR" sz="1400" b="1" baseline="30000" dirty="0"/>
              <a:t> </a:t>
            </a:r>
            <a:r>
              <a:rPr lang="fr-FR" sz="1400" b="1" dirty="0"/>
              <a:t> </a:t>
            </a:r>
            <a:r>
              <a:rPr lang="fr-FR" sz="1400" b="1" dirty="0">
                <a:sym typeface="Wingdings" panose="05000000000000000000" pitchFamily="2" charset="2"/>
              </a:rPr>
              <a:t>   </a:t>
            </a:r>
            <a:r>
              <a:rPr lang="fr-FR" sz="1400" b="1" dirty="0" err="1">
                <a:sym typeface="Wingdings" panose="05000000000000000000" pitchFamily="2" charset="2"/>
              </a:rPr>
              <a:t>PhCOO</a:t>
            </a:r>
            <a:r>
              <a:rPr lang="fr-FR" sz="1400" b="1" baseline="30000" dirty="0">
                <a:sym typeface="Wingdings" panose="05000000000000000000" pitchFamily="2" charset="2"/>
              </a:rPr>
              <a:t>-</a:t>
            </a:r>
            <a:r>
              <a:rPr lang="fr-FR" sz="1400" b="1" dirty="0">
                <a:sym typeface="Wingdings" panose="05000000000000000000" pitchFamily="2" charset="2"/>
              </a:rPr>
              <a:t>(aq)  +  H</a:t>
            </a:r>
            <a:r>
              <a:rPr lang="fr-FR" sz="1400" b="1" baseline="-25000" dirty="0">
                <a:sym typeface="Wingdings" panose="05000000000000000000" pitchFamily="2" charset="2"/>
              </a:rPr>
              <a:t>2</a:t>
            </a:r>
            <a:r>
              <a:rPr lang="fr-FR" sz="1400" b="1" dirty="0">
                <a:sym typeface="Wingdings" panose="05000000000000000000" pitchFamily="2" charset="2"/>
              </a:rPr>
              <a:t>O(l)</a:t>
            </a:r>
            <a:endParaRPr lang="fr-FR" sz="1400" b="1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E0E7B43-97FD-4C00-B64E-4A7FF87FCCA5}"/>
              </a:ext>
            </a:extLst>
          </p:cNvPr>
          <p:cNvGrpSpPr/>
          <p:nvPr/>
        </p:nvGrpSpPr>
        <p:grpSpPr>
          <a:xfrm>
            <a:off x="1292086" y="2082337"/>
            <a:ext cx="984019" cy="1269619"/>
            <a:chOff x="7383953" y="1173825"/>
            <a:chExt cx="1066800" cy="1555818"/>
          </a:xfrm>
        </p:grpSpPr>
        <p:sp>
          <p:nvSpPr>
            <p:cNvPr id="29" name="Arrondir un rectangle avec un coin du même côté 29">
              <a:extLst>
                <a:ext uri="{FF2B5EF4-FFF2-40B4-BE49-F238E27FC236}">
                  <a16:creationId xmlns:a16="http://schemas.microsoft.com/office/drawing/2014/main" id="{A5F03BD2-3707-4590-9380-5C5B7828258E}"/>
                </a:ext>
              </a:extLst>
            </p:cNvPr>
            <p:cNvSpPr/>
            <p:nvPr/>
          </p:nvSpPr>
          <p:spPr>
            <a:xfrm rot="10800000">
              <a:off x="7383953" y="1173825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dirty="0"/>
            </a:p>
          </p:txBody>
        </p:sp>
        <p:sp>
          <p:nvSpPr>
            <p:cNvPr id="30" name="Arrondir un rectangle avec un coin du même côté 30">
              <a:extLst>
                <a:ext uri="{FF2B5EF4-FFF2-40B4-BE49-F238E27FC236}">
                  <a16:creationId xmlns:a16="http://schemas.microsoft.com/office/drawing/2014/main" id="{99F9C694-CE50-4D3C-9E0F-5E9477F04599}"/>
                </a:ext>
              </a:extLst>
            </p:cNvPr>
            <p:cNvSpPr/>
            <p:nvPr/>
          </p:nvSpPr>
          <p:spPr>
            <a:xfrm rot="10800000">
              <a:off x="7383953" y="2062864"/>
              <a:ext cx="1066800" cy="666779"/>
            </a:xfrm>
            <a:prstGeom prst="round2Same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1B7BBBCA-9B22-4D02-A77B-F9E8753FA509}"/>
                </a:ext>
              </a:extLst>
            </p:cNvPr>
            <p:cNvCxnSpPr/>
            <p:nvPr/>
          </p:nvCxnSpPr>
          <p:spPr>
            <a:xfrm>
              <a:off x="7383953" y="1173825"/>
              <a:ext cx="1066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48BFF79F-5FEB-4140-B534-46A9EC900525}"/>
              </a:ext>
            </a:extLst>
          </p:cNvPr>
          <p:cNvSpPr txBox="1"/>
          <p:nvPr/>
        </p:nvSpPr>
        <p:spPr>
          <a:xfrm>
            <a:off x="620212" y="1192401"/>
            <a:ext cx="210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Volume V = 20mL de solution saturée</a:t>
            </a:r>
          </a:p>
        </p:txBody>
      </p:sp>
      <p:graphicFrame>
        <p:nvGraphicFramePr>
          <p:cNvPr id="33" name="Tableau 4">
            <a:extLst>
              <a:ext uri="{FF2B5EF4-FFF2-40B4-BE49-F238E27FC236}">
                <a16:creationId xmlns:a16="http://schemas.microsoft.com/office/drawing/2014/main" id="{E3ACF944-5CED-4160-B37B-6146B5C17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256600"/>
              </p:ext>
            </p:extLst>
          </p:nvPr>
        </p:nvGraphicFramePr>
        <p:xfrm>
          <a:off x="65832" y="3530964"/>
          <a:ext cx="2717088" cy="777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5696">
                  <a:extLst>
                    <a:ext uri="{9D8B030D-6E8A-4147-A177-3AD203B41FA5}">
                      <a16:colId xmlns:a16="http://schemas.microsoft.com/office/drawing/2014/main" val="241426667"/>
                    </a:ext>
                  </a:extLst>
                </a:gridCol>
                <a:gridCol w="905696">
                  <a:extLst>
                    <a:ext uri="{9D8B030D-6E8A-4147-A177-3AD203B41FA5}">
                      <a16:colId xmlns:a16="http://schemas.microsoft.com/office/drawing/2014/main" val="3447199072"/>
                    </a:ext>
                  </a:extLst>
                </a:gridCol>
                <a:gridCol w="905696">
                  <a:extLst>
                    <a:ext uri="{9D8B030D-6E8A-4147-A177-3AD203B41FA5}">
                      <a16:colId xmlns:a16="http://schemas.microsoft.com/office/drawing/2014/main" val="3019451494"/>
                    </a:ext>
                  </a:extLst>
                </a:gridCol>
              </a:tblGrid>
              <a:tr h="170437">
                <a:tc>
                  <a:txBody>
                    <a:bodyPr/>
                    <a:lstStyle/>
                    <a:p>
                      <a:pPr algn="ctr"/>
                      <a:endParaRPr lang="fr-FR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 err="1"/>
                        <a:t>PhCOOH</a:t>
                      </a:r>
                      <a:r>
                        <a:rPr lang="fr-FR" sz="1100" b="1" dirty="0"/>
                        <a:t>(s) </a:t>
                      </a:r>
                      <a:r>
                        <a:rPr lang="fr-FR" sz="1100" b="1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fr-FR" sz="1100" b="1" dirty="0" err="1"/>
                        <a:t>PhCOOH</a:t>
                      </a:r>
                      <a:r>
                        <a:rPr lang="fr-FR" sz="1100" b="1" dirty="0"/>
                        <a:t>(aq) </a:t>
                      </a:r>
                      <a:endParaRPr lang="fr-FR" sz="11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32538"/>
                  </a:ext>
                </a:extLst>
              </a:tr>
              <a:tr h="17043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n</a:t>
                      </a:r>
                      <a:r>
                        <a:rPr lang="fr-FR" sz="1100" baseline="-25000" dirty="0"/>
                        <a:t>0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756977"/>
                  </a:ext>
                </a:extLst>
              </a:tr>
              <a:tr h="17043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/>
                        <a:t>n</a:t>
                      </a:r>
                      <a:r>
                        <a:rPr lang="fr-FR" sz="1100" baseline="-25000" dirty="0"/>
                        <a:t>0</a:t>
                      </a:r>
                      <a:r>
                        <a:rPr lang="fr-FR" sz="1100" baseline="0" dirty="0"/>
                        <a:t> - </a:t>
                      </a:r>
                      <a:r>
                        <a:rPr lang="fr-FR" sz="1100" baseline="0" dirty="0" err="1"/>
                        <a:t>sV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err="1"/>
                        <a:t>sV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42903"/>
                  </a:ext>
                </a:extLst>
              </a:tr>
            </a:tbl>
          </a:graphicData>
        </a:graphic>
      </p:graphicFrame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C85F05A1-7361-484E-838F-252E21C142AA}"/>
              </a:ext>
            </a:extLst>
          </p:cNvPr>
          <p:cNvSpPr/>
          <p:nvPr/>
        </p:nvSpPr>
        <p:spPr>
          <a:xfrm>
            <a:off x="2517156" y="2622427"/>
            <a:ext cx="929906" cy="34293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titrage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A7C0D05-AD5A-4981-90AE-4ECF26049ED9}"/>
              </a:ext>
            </a:extLst>
          </p:cNvPr>
          <p:cNvSpPr txBox="1"/>
          <p:nvPr/>
        </p:nvSpPr>
        <p:spPr>
          <a:xfrm>
            <a:off x="7189179" y="1679574"/>
            <a:ext cx="200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l’équivalence :</a:t>
            </a:r>
          </a:p>
          <a:p>
            <a:pPr algn="ctr"/>
            <a:r>
              <a:rPr lang="fr-FR" dirty="0" err="1"/>
              <a:t>sV</a:t>
            </a:r>
            <a:r>
              <a:rPr lang="fr-FR" dirty="0"/>
              <a:t>=C</a:t>
            </a:r>
            <a:r>
              <a:rPr lang="fr-FR" baseline="-25000" dirty="0"/>
              <a:t>1</a:t>
            </a:r>
            <a:r>
              <a:rPr lang="fr-FR" dirty="0"/>
              <a:t>V</a:t>
            </a:r>
            <a:r>
              <a:rPr lang="fr-FR" baseline="-25000" dirty="0"/>
              <a:t>eq</a:t>
            </a:r>
            <a:r>
              <a:rPr lang="fr-FR" dirty="0"/>
              <a:t>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A828A59-A41A-4F2B-8837-6C5F91244666}"/>
              </a:ext>
            </a:extLst>
          </p:cNvPr>
          <p:cNvSpPr txBox="1"/>
          <p:nvPr/>
        </p:nvSpPr>
        <p:spPr>
          <a:xfrm>
            <a:off x="7667472" y="3550252"/>
            <a:ext cx="1179444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Simulation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38B4C5E8-F459-49AF-9767-BD464B41F91E}"/>
                  </a:ext>
                </a:extLst>
              </p:cNvPr>
              <p:cNvSpPr txBox="1"/>
              <p:nvPr/>
            </p:nvSpPr>
            <p:spPr>
              <a:xfrm>
                <a:off x="7665131" y="2535905"/>
                <a:ext cx="1055248" cy="549381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fr-FR" sz="2000" dirty="0"/>
                  <a:t> </a:t>
                </a:r>
              </a:p>
            </p:txBody>
          </p:sp>
        </mc:Choice>
        <mc:Fallback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38B4C5E8-F459-49AF-9767-BD464B41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131" y="2535905"/>
                <a:ext cx="1055248" cy="549381"/>
              </a:xfrm>
              <a:prstGeom prst="rect">
                <a:avLst/>
              </a:prstGeom>
              <a:blipFill>
                <a:blip r:embed="rId4"/>
                <a:stretch>
                  <a:fillRect l="-5114" b="-652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94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88BEE4-8018-4D41-9B2B-ABFFB823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91B6F4A-6E7B-414A-9A07-899A28A2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825"/>
            <a:ext cx="9144000" cy="694497"/>
          </a:xfrm>
        </p:spPr>
        <p:txBody>
          <a:bodyPr/>
          <a:lstStyle/>
          <a:p>
            <a:pPr algn="ctr"/>
            <a:r>
              <a:rPr lang="fr-FR" sz="3400" dirty="0"/>
              <a:t>Solubilité de l’iodure de plomb avec la température</a:t>
            </a:r>
          </a:p>
        </p:txBody>
      </p:sp>
      <p:pic>
        <p:nvPicPr>
          <p:cNvPr id="5" name="iodure de potassium vs nitrate de plomb (II) - YouTube - Mozilla Firefox 2020-05-28 08-42-56">
            <a:hlinkClick r:id="" action="ppaction://media"/>
            <a:extLst>
              <a:ext uri="{FF2B5EF4-FFF2-40B4-BE49-F238E27FC236}">
                <a16:creationId xmlns:a16="http://schemas.microsoft.com/office/drawing/2014/main" id="{5C36F6AA-9D29-4258-A3E0-41EAB9B52BA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91" end="1611.8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350" y="763992"/>
            <a:ext cx="6413914" cy="36171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44F9F9C-DAEE-4B8A-9071-83295A39E1F8}"/>
              </a:ext>
            </a:extLst>
          </p:cNvPr>
          <p:cNvSpPr txBox="1"/>
          <p:nvPr/>
        </p:nvSpPr>
        <p:spPr>
          <a:xfrm>
            <a:off x="0" y="4425766"/>
            <a:ext cx="735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/!\ Na pas manipuler de de flamme avec des gants ! </a:t>
            </a:r>
          </a:p>
        </p:txBody>
      </p:sp>
    </p:spTree>
    <p:extLst>
      <p:ext uri="{BB962C8B-B14F-4D97-AF65-F5344CB8AC3E}">
        <p14:creationId xmlns:p14="http://schemas.microsoft.com/office/powerpoint/2010/main" val="91499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6">
            <a:extLst>
              <a:ext uri="{FF2B5EF4-FFF2-40B4-BE49-F238E27FC236}">
                <a16:creationId xmlns:a16="http://schemas.microsoft.com/office/drawing/2014/main" id="{249FFC86-D7ED-4F43-A46E-C94C62BE4E1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1"/>
          <a:stretch/>
        </p:blipFill>
        <p:spPr>
          <a:xfrm>
            <a:off x="350763" y="892175"/>
            <a:ext cx="5280787" cy="371655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B7AC43-7ED3-41DA-8C39-2A99DC46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3261670-2020-4B58-A422-517A45C0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001" y="77649"/>
            <a:ext cx="7543800" cy="694497"/>
          </a:xfrm>
        </p:spPr>
        <p:txBody>
          <a:bodyPr/>
          <a:lstStyle/>
          <a:p>
            <a:r>
              <a:rPr lang="fr-FR" dirty="0"/>
              <a:t>Acidification des océans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B93BCC4-10E9-42EB-AA6B-A5A0F82E568C}"/>
              </a:ext>
            </a:extLst>
          </p:cNvPr>
          <p:cNvGrpSpPr/>
          <p:nvPr/>
        </p:nvGrpSpPr>
        <p:grpSpPr>
          <a:xfrm>
            <a:off x="428300" y="1289313"/>
            <a:ext cx="4571697" cy="2760214"/>
            <a:chOff x="1700509" y="1154321"/>
            <a:chExt cx="4571697" cy="27602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ZoneTexte 9">
                  <a:extLst>
                    <a:ext uri="{FF2B5EF4-FFF2-40B4-BE49-F238E27FC236}">
                      <a16:creationId xmlns:a16="http://schemas.microsoft.com/office/drawing/2014/main" id="{DB0A9552-EB2C-4D55-BFB3-A57F4718DE3A}"/>
                    </a:ext>
                  </a:extLst>
                </p:cNvPr>
                <p:cNvSpPr txBox="1"/>
                <p:nvPr/>
              </p:nvSpPr>
              <p:spPr>
                <a:xfrm>
                  <a:off x="5224081" y="2162731"/>
                  <a:ext cx="1048125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100" b="0" i="0" smtClean="0"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fr-F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1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11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sz="1100" dirty="0"/>
                    <a:t> dissous</a:t>
                  </a:r>
                </a:p>
              </p:txBody>
            </p:sp>
          </mc:Choice>
          <mc:Fallback>
            <p:sp>
              <p:nvSpPr>
                <p:cNvPr id="6" name="ZoneTexte 9">
                  <a:extLst>
                    <a:ext uri="{FF2B5EF4-FFF2-40B4-BE49-F238E27FC236}">
                      <a16:creationId xmlns:a16="http://schemas.microsoft.com/office/drawing/2014/main" id="{DB0A9552-EB2C-4D55-BFB3-A57F4718D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4081" y="2162731"/>
                  <a:ext cx="1048125" cy="261610"/>
                </a:xfrm>
                <a:prstGeom prst="rect">
                  <a:avLst/>
                </a:prstGeom>
                <a:blipFill>
                  <a:blip r:embed="rId3"/>
                  <a:stretch>
                    <a:fillRect b="-16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ZoneTexte 14">
              <a:extLst>
                <a:ext uri="{FF2B5EF4-FFF2-40B4-BE49-F238E27FC236}">
                  <a16:creationId xmlns:a16="http://schemas.microsoft.com/office/drawing/2014/main" id="{60A38596-A7A6-4757-A52E-4949260104C9}"/>
                </a:ext>
              </a:extLst>
            </p:cNvPr>
            <p:cNvSpPr txBox="1"/>
            <p:nvPr/>
          </p:nvSpPr>
          <p:spPr>
            <a:xfrm>
              <a:off x="3387746" y="2260865"/>
              <a:ext cx="11621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400" b="1" dirty="0">
                  <a:solidFill>
                    <a:srgbClr val="F44D0A"/>
                  </a:solidFill>
                </a:rPr>
                <a:t>Acidification</a:t>
              </a:r>
            </a:p>
          </p:txBody>
        </p:sp>
        <p:sp>
          <p:nvSpPr>
            <p:cNvPr id="7" name="ZoneTexte 10">
              <a:extLst>
                <a:ext uri="{FF2B5EF4-FFF2-40B4-BE49-F238E27FC236}">
                  <a16:creationId xmlns:a16="http://schemas.microsoft.com/office/drawing/2014/main" id="{0934AB0E-C392-4921-9F41-3DBFFE540938}"/>
                </a:ext>
              </a:extLst>
            </p:cNvPr>
            <p:cNvSpPr txBox="1"/>
            <p:nvPr/>
          </p:nvSpPr>
          <p:spPr>
            <a:xfrm rot="16200000">
              <a:off x="474291" y="2380539"/>
              <a:ext cx="27602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400" dirty="0"/>
                <a:t>Proportion  de l’espèce considérée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54BBD407-A8D5-4AA6-AF91-C56FD59D4D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9104" y="2281301"/>
              <a:ext cx="413797" cy="0"/>
            </a:xfrm>
            <a:prstGeom prst="straightConnector1">
              <a:avLst/>
            </a:prstGeom>
            <a:ln w="38100">
              <a:solidFill>
                <a:srgbClr val="F44D0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C7A5414-EAD5-4539-A03E-C3132C0952B1}"/>
              </a:ext>
            </a:extLst>
          </p:cNvPr>
          <p:cNvSpPr txBox="1"/>
          <p:nvPr/>
        </p:nvSpPr>
        <p:spPr>
          <a:xfrm>
            <a:off x="5570634" y="2035400"/>
            <a:ext cx="348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  <a:r>
              <a:rPr lang="fr-FR" baseline="-25000" dirty="0"/>
              <a:t>2</a:t>
            </a:r>
            <a:r>
              <a:rPr lang="fr-FR" dirty="0"/>
              <a:t>CO</a:t>
            </a:r>
            <a:r>
              <a:rPr lang="fr-FR" baseline="-25000" dirty="0"/>
              <a:t>3</a:t>
            </a:r>
            <a:r>
              <a:rPr lang="fr-FR" dirty="0"/>
              <a:t>/HCO</a:t>
            </a:r>
            <a:r>
              <a:rPr lang="fr-FR" baseline="-25000" dirty="0"/>
              <a:t>3</a:t>
            </a:r>
            <a:r>
              <a:rPr lang="fr-FR" baseline="30000" dirty="0"/>
              <a:t>-</a:t>
            </a:r>
            <a:r>
              <a:rPr lang="fr-FR" dirty="0"/>
              <a:t>  </a:t>
            </a:r>
            <a:r>
              <a:rPr lang="fr-FR" dirty="0">
                <a:sym typeface="Wingdings" panose="05000000000000000000" pitchFamily="2" charset="2"/>
              </a:rPr>
              <a:t> K</a:t>
            </a:r>
            <a:r>
              <a:rPr lang="fr-FR" baseline="-25000" dirty="0">
                <a:sym typeface="Wingdings" panose="05000000000000000000" pitchFamily="2" charset="2"/>
              </a:rPr>
              <a:t>a1 </a:t>
            </a:r>
            <a:r>
              <a:rPr lang="fr-FR" dirty="0">
                <a:sym typeface="Wingdings" panose="05000000000000000000" pitchFamily="2" charset="2"/>
              </a:rPr>
              <a:t>(25°C) = 10</a:t>
            </a:r>
            <a:r>
              <a:rPr lang="fr-FR" baseline="30000" dirty="0">
                <a:sym typeface="Wingdings" panose="05000000000000000000" pitchFamily="2" charset="2"/>
              </a:rPr>
              <a:t>-6,4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/>
              <a:t>HCO</a:t>
            </a:r>
            <a:r>
              <a:rPr lang="fr-FR" baseline="-25000" dirty="0"/>
              <a:t>3</a:t>
            </a:r>
            <a:r>
              <a:rPr lang="fr-FR" baseline="30000" dirty="0"/>
              <a:t>-</a:t>
            </a:r>
            <a:r>
              <a:rPr lang="fr-FR" dirty="0"/>
              <a:t>/CO</a:t>
            </a:r>
            <a:r>
              <a:rPr lang="fr-FR" baseline="-25000" dirty="0"/>
              <a:t>3</a:t>
            </a:r>
            <a:r>
              <a:rPr lang="fr-FR" baseline="30000" dirty="0"/>
              <a:t>2-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K</a:t>
            </a:r>
            <a:r>
              <a:rPr lang="fr-FR" baseline="-25000" dirty="0">
                <a:sym typeface="Wingdings" panose="05000000000000000000" pitchFamily="2" charset="2"/>
              </a:rPr>
              <a:t>a2 </a:t>
            </a:r>
            <a:r>
              <a:rPr lang="fr-FR" dirty="0">
                <a:sym typeface="Wingdings" panose="05000000000000000000" pitchFamily="2" charset="2"/>
              </a:rPr>
              <a:t>(25°C) = 10</a:t>
            </a:r>
            <a:r>
              <a:rPr lang="fr-FR" baseline="30000" dirty="0">
                <a:sym typeface="Wingdings" panose="05000000000000000000" pitchFamily="2" charset="2"/>
              </a:rPr>
              <a:t>-10,3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941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ADB74D-85D2-4EC5-A7D9-9F0CD27A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2A2D939-707F-4FE0-8D69-6EEB4ED6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24" y="144379"/>
            <a:ext cx="8468952" cy="694497"/>
          </a:xfrm>
        </p:spPr>
        <p:txBody>
          <a:bodyPr/>
          <a:lstStyle/>
          <a:p>
            <a:r>
              <a:rPr lang="fr-FR" dirty="0"/>
              <a:t>Solubilité du carbonate de calcium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5B5E6CD-EEF2-40BE-98F0-B17F92BDA3A4}"/>
              </a:ext>
            </a:extLst>
          </p:cNvPr>
          <p:cNvGrpSpPr/>
          <p:nvPr/>
        </p:nvGrpSpPr>
        <p:grpSpPr>
          <a:xfrm>
            <a:off x="-62993" y="967276"/>
            <a:ext cx="8189076" cy="3701705"/>
            <a:chOff x="-779331" y="1248228"/>
            <a:chExt cx="10405731" cy="5465452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B92752BD-06A5-4656-884D-C2FDF3E532C6}"/>
                </a:ext>
              </a:extLst>
            </p:cNvPr>
            <p:cNvGrpSpPr/>
            <p:nvPr/>
          </p:nvGrpSpPr>
          <p:grpSpPr>
            <a:xfrm>
              <a:off x="2616382" y="1248228"/>
              <a:ext cx="7010018" cy="5304971"/>
              <a:chOff x="1960336" y="1334752"/>
              <a:chExt cx="7298450" cy="5523248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FA210EFB-719E-4222-9567-4F62B4C30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60336" y="1355369"/>
                <a:ext cx="7111094" cy="5502631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7E24C9-481D-4A92-A031-3C6C884EA91B}"/>
                  </a:ext>
                </a:extLst>
              </p:cNvPr>
              <p:cNvSpPr/>
              <p:nvPr/>
            </p:nvSpPr>
            <p:spPr>
              <a:xfrm>
                <a:off x="6656386" y="1334752"/>
                <a:ext cx="1270000" cy="43179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C33A63-EE45-4AF8-A08A-B687714BA6B7}"/>
                  </a:ext>
                </a:extLst>
              </p:cNvPr>
              <p:cNvSpPr/>
              <p:nvPr/>
            </p:nvSpPr>
            <p:spPr>
              <a:xfrm rot="-2160000">
                <a:off x="6234905" y="1550649"/>
                <a:ext cx="1270000" cy="43179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6E506499-6613-43A8-8819-94C7BC4128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961" y="1766546"/>
                <a:ext cx="317182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25CE8F9-F48F-4B84-B1FD-673AF53161B3}"/>
                  </a:ext>
                </a:extLst>
              </p:cNvPr>
              <p:cNvSpPr/>
              <p:nvPr/>
            </p:nvSpPr>
            <p:spPr>
              <a:xfrm rot="-2160000">
                <a:off x="3987004" y="3163770"/>
                <a:ext cx="1270000" cy="43179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8DD0970-2213-4C4E-BAF7-3E6FD2746C2A}"/>
                  </a:ext>
                </a:extLst>
              </p:cNvPr>
              <p:cNvSpPr/>
              <p:nvPr/>
            </p:nvSpPr>
            <p:spPr>
              <a:xfrm rot="-3180000">
                <a:off x="3533086" y="3171068"/>
                <a:ext cx="2220350" cy="43179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FB8B02F6-8AE3-4DF5-A1AD-A1B8C7E3FA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3566" y="1532389"/>
                <a:ext cx="2926966" cy="2091533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906F7733-3471-4B97-83ED-05DC803206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9356" y="2821768"/>
                <a:ext cx="1923275" cy="2647172"/>
              </a:xfrm>
              <a:prstGeom prst="line">
                <a:avLst/>
              </a:prstGeom>
              <a:noFill/>
              <a:ln w="19050" cap="flat" cmpd="sng" algn="ctr">
                <a:solidFill>
                  <a:srgbClr val="FFC000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23" name="Flèche : bas 22">
              <a:extLst>
                <a:ext uri="{FF2B5EF4-FFF2-40B4-BE49-F238E27FC236}">
                  <a16:creationId xmlns:a16="http://schemas.microsoft.com/office/drawing/2014/main" id="{940A080E-67A4-4728-BC66-0B2F74E20966}"/>
                </a:ext>
              </a:extLst>
            </p:cNvPr>
            <p:cNvSpPr/>
            <p:nvPr/>
          </p:nvSpPr>
          <p:spPr>
            <a:xfrm>
              <a:off x="2074683" y="1438054"/>
              <a:ext cx="224389" cy="4472874"/>
            </a:xfrm>
            <a:prstGeom prst="downArrow">
              <a:avLst/>
            </a:prstGeom>
            <a:solidFill>
              <a:schemeClr val="accent2"/>
            </a:solidFill>
            <a:ln w="63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7E063F6-A3A4-467E-9326-9E2749732652}"/>
                </a:ext>
              </a:extLst>
            </p:cNvPr>
            <p:cNvSpPr txBox="1"/>
            <p:nvPr/>
          </p:nvSpPr>
          <p:spPr>
            <a:xfrm rot="16200000">
              <a:off x="-458518" y="3288701"/>
              <a:ext cx="4472875" cy="679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rPr>
                <a:t>Augmentation de s</a:t>
              </a:r>
            </a:p>
          </p:txBody>
        </p:sp>
        <p:sp>
          <p:nvSpPr>
            <p:cNvPr id="25" name="ZoneTexte 6">
              <a:extLst>
                <a:ext uri="{FF2B5EF4-FFF2-40B4-BE49-F238E27FC236}">
                  <a16:creationId xmlns:a16="http://schemas.microsoft.com/office/drawing/2014/main" id="{4CE9CAA9-A60C-42BE-AB0C-2F6DCDECDD72}"/>
                </a:ext>
              </a:extLst>
            </p:cNvPr>
            <p:cNvSpPr txBox="1"/>
            <p:nvPr/>
          </p:nvSpPr>
          <p:spPr>
            <a:xfrm>
              <a:off x="-779331" y="6375126"/>
              <a:ext cx="10405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Chimie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: tout-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-un,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Dunod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MPSI</a:t>
              </a:r>
              <a:endPara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A120743-89AC-44D9-BDEF-4C88A77B2C88}"/>
              </a:ext>
            </a:extLst>
          </p:cNvPr>
          <p:cNvCxnSpPr>
            <a:cxnSpLocks/>
          </p:cNvCxnSpPr>
          <p:nvPr/>
        </p:nvCxnSpPr>
        <p:spPr>
          <a:xfrm>
            <a:off x="4743450" y="1248168"/>
            <a:ext cx="0" cy="287711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D5DFF77-4F76-44DB-B5F1-5A4C35A15ADD}"/>
              </a:ext>
            </a:extLst>
          </p:cNvPr>
          <p:cNvCxnSpPr>
            <a:cxnSpLocks/>
          </p:cNvCxnSpPr>
          <p:nvPr/>
        </p:nvCxnSpPr>
        <p:spPr>
          <a:xfrm>
            <a:off x="6543675" y="1095844"/>
            <a:ext cx="0" cy="302944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0778693-E829-461D-93E9-C25585F88BB2}"/>
              </a:ext>
            </a:extLst>
          </p:cNvPr>
          <p:cNvSpPr/>
          <p:nvPr/>
        </p:nvSpPr>
        <p:spPr>
          <a:xfrm>
            <a:off x="4387431" y="4237052"/>
            <a:ext cx="909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  <a:sym typeface="Wingdings" panose="05000000000000000000" pitchFamily="2" charset="2"/>
              </a:rPr>
              <a:t>K</a:t>
            </a:r>
            <a:r>
              <a:rPr lang="fr-FR" sz="1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a1 </a:t>
            </a:r>
            <a:r>
              <a:rPr lang="fr-FR" sz="1400" dirty="0">
                <a:solidFill>
                  <a:srgbClr val="00B050"/>
                </a:solidFill>
                <a:sym typeface="Wingdings" panose="05000000000000000000" pitchFamily="2" charset="2"/>
              </a:rPr>
              <a:t>(25°C) 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02629-3E0D-4F2C-AB9E-8A488B024894}"/>
              </a:ext>
            </a:extLst>
          </p:cNvPr>
          <p:cNvSpPr/>
          <p:nvPr/>
        </p:nvSpPr>
        <p:spPr>
          <a:xfrm>
            <a:off x="6165505" y="4277609"/>
            <a:ext cx="909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  <a:sym typeface="Wingdings" panose="05000000000000000000" pitchFamily="2" charset="2"/>
              </a:rPr>
              <a:t>K</a:t>
            </a:r>
            <a:r>
              <a:rPr lang="fr-FR" sz="1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a2 </a:t>
            </a:r>
            <a:r>
              <a:rPr lang="fr-FR" sz="1400" dirty="0">
                <a:solidFill>
                  <a:srgbClr val="00B050"/>
                </a:solidFill>
                <a:sym typeface="Wingdings" panose="05000000000000000000" pitchFamily="2" charset="2"/>
              </a:rPr>
              <a:t>(25°C) 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ED5856-B201-4CAA-82DF-BC20A220E3AD}"/>
              </a:ext>
            </a:extLst>
          </p:cNvPr>
          <p:cNvSpPr/>
          <p:nvPr/>
        </p:nvSpPr>
        <p:spPr>
          <a:xfrm>
            <a:off x="3971248" y="3256426"/>
            <a:ext cx="75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</a:t>
            </a:r>
            <a:r>
              <a:rPr lang="fr-FR" baseline="-25000" dirty="0"/>
              <a:t>2</a:t>
            </a:r>
            <a:r>
              <a:rPr lang="fr-FR" dirty="0"/>
              <a:t>CO</a:t>
            </a:r>
            <a:r>
              <a:rPr lang="fr-FR" baseline="-25000" dirty="0"/>
              <a:t>3</a:t>
            </a:r>
            <a:endParaRPr lang="fr-FR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904132-4C1E-492A-9AC5-7E0274E7BC78}"/>
              </a:ext>
            </a:extLst>
          </p:cNvPr>
          <p:cNvSpPr/>
          <p:nvPr/>
        </p:nvSpPr>
        <p:spPr>
          <a:xfrm>
            <a:off x="5308139" y="3263394"/>
            <a:ext cx="78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/>
              <a:t>HCO</a:t>
            </a:r>
            <a:r>
              <a:rPr lang="fr-FR" baseline="-25000" dirty="0"/>
              <a:t>3</a:t>
            </a:r>
            <a:r>
              <a:rPr lang="fr-FR" baseline="30000" dirty="0"/>
              <a:t>-</a:t>
            </a:r>
            <a:endParaRPr lang="fr-FR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BFAA4A-22F9-466C-8FC0-95F13669BF02}"/>
              </a:ext>
            </a:extLst>
          </p:cNvPr>
          <p:cNvSpPr/>
          <p:nvPr/>
        </p:nvSpPr>
        <p:spPr>
          <a:xfrm>
            <a:off x="7118953" y="3256426"/>
            <a:ext cx="714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CO</a:t>
            </a:r>
            <a:r>
              <a:rPr lang="fr-FR" baseline="-25000" dirty="0"/>
              <a:t>3</a:t>
            </a:r>
            <a:r>
              <a:rPr lang="fr-FR" baseline="30000" dirty="0"/>
              <a:t>2-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58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AD694AE-54F9-45BB-9AD3-4431EC58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F91BED5-2D65-427D-971B-49D4F247E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82"/>
            <a:ext cx="9144000" cy="694497"/>
          </a:xfrm>
        </p:spPr>
        <p:txBody>
          <a:bodyPr/>
          <a:lstStyle/>
          <a:p>
            <a:r>
              <a:rPr lang="fr-FR" dirty="0"/>
              <a:t>Effet du pH sur la croissance du corail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005AD6-8D93-4BB5-A251-EE71A58C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579"/>
            <a:ext cx="9144000" cy="41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3547</TotalTime>
  <Words>273</Words>
  <Application>Microsoft Office PowerPoint</Application>
  <PresentationFormat>Personnalisé</PresentationFormat>
  <Paragraphs>70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Calibri</vt:lpstr>
      <vt:lpstr>Calibri Light</vt:lpstr>
      <vt:lpstr>Cambria Math</vt:lpstr>
      <vt:lpstr>Times New Roman</vt:lpstr>
      <vt:lpstr>Wingdings</vt:lpstr>
      <vt:lpstr>Titre</vt:lpstr>
      <vt:lpstr>texte</vt:lpstr>
      <vt:lpstr>Merci</vt:lpstr>
      <vt:lpstr>Solubilité</vt:lpstr>
      <vt:lpstr>Coquillages et coraux</vt:lpstr>
      <vt:lpstr>Solubilité de l’aragonite à 25°C</vt:lpstr>
      <vt:lpstr>Solubilité de l’acide benzoïque à 25°C</vt:lpstr>
      <vt:lpstr>Solubilité de l’iodure de plomb avec la température</vt:lpstr>
      <vt:lpstr>Acidification des océans</vt:lpstr>
      <vt:lpstr>Solubilité du carbonate de calcium</vt:lpstr>
      <vt:lpstr>Effet du pH sur la croissance du corail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59</cp:revision>
  <cp:lastPrinted>2015-03-31T14:07:15Z</cp:lastPrinted>
  <dcterms:created xsi:type="dcterms:W3CDTF">2020-03-24T08:48:58Z</dcterms:created>
  <dcterms:modified xsi:type="dcterms:W3CDTF">2020-05-29T07:21:59Z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